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72" r:id="rId11"/>
    <p:sldId id="265" r:id="rId12"/>
    <p:sldId id="271" r:id="rId13"/>
    <p:sldId id="267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CE8F67-408D-4B08-917B-5FD87106A59D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EEDD35-4449-4D3F-908F-067F5096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alina.guseva.76@inbo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12647732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608022" cy="2592288"/>
          </a:xfrm>
          <a:ln w="762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Пансионат по уходу </a:t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за престарелыми</a:t>
            </a:r>
            <a:b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и инвалидами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sz="2700" i="1" dirty="0" smtClean="0">
                <a:solidFill>
                  <a:schemeClr val="tx1"/>
                </a:solidFill>
                <a:effectLst/>
              </a:rPr>
              <a:t>Алтайский край, Первомайский район 0,5 км от П.ПОКРОВКА ПО НАПРАВЛЕНИЮ НА ЮГ </a:t>
            </a:r>
            <a:endParaRPr lang="ru-RU" sz="27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661248"/>
            <a:ext cx="7704856" cy="720080"/>
          </a:xfrm>
        </p:spPr>
        <p:txBody>
          <a:bodyPr>
            <a:normAutofit/>
          </a:bodyPr>
          <a:lstStyle/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88640"/>
            <a:ext cx="69127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ИП Гусева Галина Александровна</a:t>
            </a:r>
          </a:p>
          <a:p>
            <a:pPr algn="ctr"/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ИНН 222300064448/ОГРНИП 322220200096232</a:t>
            </a:r>
          </a:p>
          <a:p>
            <a:pPr algn="ctr"/>
            <a:endParaRPr lang="ru-RU" sz="24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>
                    <a:lumMod val="95000"/>
                  </a:schemeClr>
                </a:solidFill>
              </a:rPr>
              <a:t>Медицинский кабинет</a:t>
            </a:r>
            <a:endParaRPr lang="ru-RU" u="sng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715752958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00200"/>
            <a:ext cx="4896544" cy="50691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715753731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3255991" cy="2532779"/>
          </a:xfrm>
          <a:prstGeom prst="rect">
            <a:avLst/>
          </a:prstGeom>
        </p:spPr>
      </p:pic>
      <p:pic>
        <p:nvPicPr>
          <p:cNvPr id="10" name="Рисунок 9" descr="1712647732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2326987" cy="2808312"/>
          </a:xfrm>
          <a:prstGeom prst="rect">
            <a:avLst/>
          </a:prstGeom>
        </p:spPr>
      </p:pic>
      <p:pic>
        <p:nvPicPr>
          <p:cNvPr id="5" name="Рисунок 4" descr="171264773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938877"/>
            <a:ext cx="2880320" cy="2919123"/>
          </a:xfrm>
          <a:prstGeom prst="rect">
            <a:avLst/>
          </a:prstGeom>
        </p:spPr>
      </p:pic>
      <p:pic>
        <p:nvPicPr>
          <p:cNvPr id="8" name="Рисунок 7" descr="1712647732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789040"/>
            <a:ext cx="2301720" cy="3068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712647732615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131840" y="1772816"/>
            <a:ext cx="2952328" cy="3119631"/>
          </a:xfrm>
        </p:spPr>
      </p:pic>
      <p:pic>
        <p:nvPicPr>
          <p:cNvPr id="7" name="Рисунок 6" descr="17126477326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60648"/>
            <a:ext cx="2376264" cy="3168352"/>
          </a:xfrm>
          <a:prstGeom prst="rect">
            <a:avLst/>
          </a:prstGeom>
        </p:spPr>
      </p:pic>
      <p:pic>
        <p:nvPicPr>
          <p:cNvPr id="9" name="Рисунок 8" descr="17126477326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188640"/>
            <a:ext cx="2520279" cy="34736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15658235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209264" cy="3802346"/>
          </a:xfrm>
          <a:prstGeom prst="rect">
            <a:avLst/>
          </a:prstGeom>
        </p:spPr>
      </p:pic>
      <p:pic>
        <p:nvPicPr>
          <p:cNvPr id="7" name="Рисунок 6" descr="1715753627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2656"/>
            <a:ext cx="2643758" cy="35250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>
                    <a:lumMod val="95000"/>
                  </a:schemeClr>
                </a:solidFill>
              </a:rPr>
              <a:t>Досуг для подопечных</a:t>
            </a:r>
            <a:endParaRPr lang="ru-RU" u="sng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 descr="1715752958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340768"/>
            <a:ext cx="3562123" cy="3994196"/>
          </a:xfrm>
          <a:prstGeom prst="rect">
            <a:avLst/>
          </a:prstGeom>
        </p:spPr>
      </p:pic>
      <p:pic>
        <p:nvPicPr>
          <p:cNvPr id="8" name="Рисунок 7" descr="17157536271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77072"/>
            <a:ext cx="3707904" cy="2780928"/>
          </a:xfrm>
          <a:prstGeom prst="rect">
            <a:avLst/>
          </a:prstGeom>
        </p:spPr>
      </p:pic>
      <p:pic>
        <p:nvPicPr>
          <p:cNvPr id="4" name="Содержимое 3" descr="171264773251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24128" y="2996952"/>
            <a:ext cx="3167149" cy="36950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chemeClr val="tx2"/>
                </a:solidFill>
              </a:rPr>
              <a:t>Территория пансионата</a:t>
            </a:r>
            <a:endParaRPr lang="ru-RU" sz="4800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1713664246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484784"/>
            <a:ext cx="2283953" cy="1665565"/>
          </a:xfrm>
        </p:spPr>
      </p:pic>
      <p:pic>
        <p:nvPicPr>
          <p:cNvPr id="5" name="Рисунок 4" descr="1713589233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2862480" cy="2348880"/>
          </a:xfrm>
          <a:prstGeom prst="rect">
            <a:avLst/>
          </a:prstGeom>
        </p:spPr>
      </p:pic>
      <p:pic>
        <p:nvPicPr>
          <p:cNvPr id="11" name="Рисунок 10" descr="1715659347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522" y="3933056"/>
            <a:ext cx="2193708" cy="2924944"/>
          </a:xfrm>
          <a:prstGeom prst="rect">
            <a:avLst/>
          </a:prstGeom>
        </p:spPr>
      </p:pic>
      <p:pic>
        <p:nvPicPr>
          <p:cNvPr id="12" name="Рисунок 11" descr="1715659347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077072"/>
            <a:ext cx="2664296" cy="2564904"/>
          </a:xfrm>
          <a:prstGeom prst="rect">
            <a:avLst/>
          </a:prstGeom>
        </p:spPr>
      </p:pic>
      <p:pic>
        <p:nvPicPr>
          <p:cNvPr id="10" name="Рисунок 9" descr="17156581403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124744"/>
            <a:ext cx="4116786" cy="5537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chemeClr val="tx2"/>
                </a:solidFill>
              </a:rPr>
              <a:t>Наши сотрудники</a:t>
            </a:r>
            <a:endParaRPr lang="ru-RU" sz="4800" u="sng" dirty="0">
              <a:solidFill>
                <a:schemeClr val="tx2"/>
              </a:solidFill>
            </a:endParaRPr>
          </a:p>
        </p:txBody>
      </p:sp>
      <p:pic>
        <p:nvPicPr>
          <p:cNvPr id="19" name="Содержимое 18" descr="17156582351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4668"/>
            <a:ext cx="5328592" cy="50405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u="sng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715658140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704856" cy="49685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КОНТАКТНАЯ ИНФОРМАЦИЯ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Горячая линия +7(913)</a:t>
            </a:r>
            <a:r>
              <a:rPr lang="en-US" dirty="0" smtClean="0"/>
              <a:t> </a:t>
            </a:r>
            <a:r>
              <a:rPr lang="ru-RU" dirty="0" smtClean="0"/>
              <a:t>028-01-03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galina.guseva.76@inbox.ru</a:t>
            </a:r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МИССИЯ ОРГАНИЗАЦИИ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87220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Минимизировать бездомность и одиночество </a:t>
            </a:r>
          </a:p>
          <a:p>
            <a:pPr algn="ctr">
              <a:buNone/>
            </a:pPr>
            <a:r>
              <a:rPr lang="ru-RU" dirty="0" smtClean="0"/>
              <a:t>среди пожилого населения и попавших в трудную жизненную ситуацию граждан г. Барнаула и Алтайского края, а так же в соседних регионах (Новосибирской, Кемеровской областях и Республике Алтай).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ОСНОВНЫЕ ЗАДАЧИ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Предоставить 100 мест и обеспечить полноценный уход за людьми:</a:t>
            </a:r>
          </a:p>
          <a:p>
            <a:r>
              <a:rPr lang="ru-RU" dirty="0" smtClean="0"/>
              <a:t>с болезнью Альцгеймера/старческая деменция;</a:t>
            </a:r>
          </a:p>
          <a:p>
            <a:r>
              <a:rPr lang="ru-RU" dirty="0" err="1" smtClean="0"/>
              <a:t>маломобильным</a:t>
            </a:r>
            <a:r>
              <a:rPr lang="ru-RU" dirty="0" smtClean="0"/>
              <a:t>/с инвалидностью;</a:t>
            </a:r>
          </a:p>
          <a:p>
            <a:r>
              <a:rPr lang="ru-RU" dirty="0" smtClean="0"/>
              <a:t>Утративших, полностью или частично, способность к самообслуживанию;</a:t>
            </a:r>
          </a:p>
          <a:p>
            <a:r>
              <a:rPr lang="ru-RU" dirty="0" smtClean="0"/>
              <a:t>пожилыми и одинокими, оставшихся без попечения родных и близких;</a:t>
            </a:r>
          </a:p>
          <a:p>
            <a:r>
              <a:rPr lang="ru-RU" dirty="0" smtClean="0"/>
              <a:t>оставшихся, по разным причинам, без крова и крыши над головой.</a:t>
            </a:r>
          </a:p>
          <a:p>
            <a:r>
              <a:rPr lang="ru-RU" dirty="0" smtClean="0"/>
              <a:t>оказавшихся в трудной жизненной ситуации.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30 из которых социальные (бесплатные)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ПРИНЦИПЫ РАБОТЫ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Низкопороговость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Коммуникабельность;</a:t>
            </a:r>
          </a:p>
          <a:p>
            <a:r>
              <a:rPr lang="ru-RU" dirty="0" smtClean="0"/>
              <a:t>Взаимодействие с государством, НКО, бизнесом, волонтерами, родственниками.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РАСХОДЫ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92480" cy="468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Социально-бытовые услуги – 77 руб./на одного/день/;</a:t>
            </a:r>
          </a:p>
          <a:p>
            <a:r>
              <a:rPr lang="ru-RU" dirty="0" smtClean="0"/>
              <a:t>Питание (завтрак, обед, ужин) – 1054,50 руб./на одного/день/;</a:t>
            </a:r>
          </a:p>
          <a:p>
            <a:r>
              <a:rPr lang="ru-RU" dirty="0" smtClean="0"/>
              <a:t>Обеспечение мягким инвентарем – 198 руб.</a:t>
            </a:r>
          </a:p>
          <a:p>
            <a:r>
              <a:rPr lang="ru-RU" dirty="0" smtClean="0"/>
              <a:t>Патронажные/гигиенические услуги – 163,95 руб./на одного/день/;</a:t>
            </a:r>
          </a:p>
          <a:p>
            <a:r>
              <a:rPr lang="ru-RU" dirty="0" smtClean="0"/>
              <a:t>Социально-медицинское сопровождение – 1636,00 руб./на одного/за услугу/;</a:t>
            </a:r>
          </a:p>
          <a:p>
            <a:r>
              <a:rPr lang="ru-RU" dirty="0" smtClean="0"/>
              <a:t>Социально-правовые услуги –1374,00 руб./ на одного/за услугу/;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200" dirty="0" smtClean="0"/>
              <a:t> Исходя из тарифов на основании приказа Министерства социальной защиты</a:t>
            </a:r>
          </a:p>
          <a:p>
            <a:pPr algn="just">
              <a:buNone/>
            </a:pPr>
            <a:r>
              <a:rPr lang="ru-RU" sz="2200" dirty="0" smtClean="0"/>
              <a:t>Алтайского края от 28.11.2022 № 27/</a:t>
            </a:r>
            <a:r>
              <a:rPr lang="ru-RU" sz="2200" dirty="0" err="1" smtClean="0"/>
              <a:t>Пр</a:t>
            </a:r>
            <a:r>
              <a:rPr lang="ru-RU" sz="2200" dirty="0" smtClean="0"/>
              <a:t>/370 «Об утверждении </a:t>
            </a:r>
            <a:r>
              <a:rPr lang="ru-RU" sz="2200" dirty="0" err="1" smtClean="0"/>
              <a:t>подушевых</a:t>
            </a:r>
            <a:endParaRPr lang="ru-RU" sz="2200" dirty="0" smtClean="0"/>
          </a:p>
          <a:p>
            <a:pPr algn="just">
              <a:buNone/>
            </a:pPr>
            <a:r>
              <a:rPr lang="ru-RU" sz="2200" dirty="0" smtClean="0"/>
              <a:t>нормативов финансирования социальных услуг, предоставляемых в Алтайском</a:t>
            </a:r>
          </a:p>
          <a:p>
            <a:pPr algn="just">
              <a:buNone/>
            </a:pPr>
            <a:r>
              <a:rPr lang="ru-RU" sz="2200" dirty="0" smtClean="0"/>
              <a:t>крае»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715753627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836712"/>
            <a:ext cx="2859782" cy="3813043"/>
          </a:xfrm>
          <a:prstGeom prst="rect">
            <a:avLst/>
          </a:prstGeom>
        </p:spPr>
      </p:pic>
      <p:pic>
        <p:nvPicPr>
          <p:cNvPr id="4" name="Содержимое 3" descr="17126477325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88640"/>
            <a:ext cx="3531394" cy="4708525"/>
          </a:xfrm>
          <a:prstGeom prst="rect">
            <a:avLst/>
          </a:prstGeom>
        </p:spPr>
      </p:pic>
      <p:pic>
        <p:nvPicPr>
          <p:cNvPr id="5" name="Рисунок 4" descr="1712647732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2913788" cy="3885051"/>
          </a:xfrm>
          <a:prstGeom prst="rect">
            <a:avLst/>
          </a:prstGeom>
        </p:spPr>
      </p:pic>
      <p:pic>
        <p:nvPicPr>
          <p:cNvPr id="8" name="Рисунок 7" descr="1712647732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0"/>
            <a:ext cx="2736304" cy="3236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Комнаты для подопечных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1712647732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89040"/>
            <a:ext cx="2592288" cy="3068960"/>
          </a:xfrm>
          <a:prstGeom prst="rect">
            <a:avLst/>
          </a:prstGeom>
        </p:spPr>
      </p:pic>
      <p:pic>
        <p:nvPicPr>
          <p:cNvPr id="6" name="Рисунок 5" descr="1712647732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880320" cy="3236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Гигиеническая зона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712647732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2883322" cy="4708525"/>
          </a:xfrm>
          <a:prstGeom prst="rect">
            <a:avLst/>
          </a:prstGeom>
        </p:spPr>
      </p:pic>
      <p:pic>
        <p:nvPicPr>
          <p:cNvPr id="5" name="Рисунок 4" descr="1712647732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2790310" cy="4701141"/>
          </a:xfrm>
          <a:prstGeom prst="rect">
            <a:avLst/>
          </a:prstGeom>
        </p:spPr>
      </p:pic>
      <p:pic>
        <p:nvPicPr>
          <p:cNvPr id="6" name="Рисунок 5" descr="1712647732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0806" y="2564904"/>
            <a:ext cx="2813194" cy="4742241"/>
          </a:xfrm>
          <a:prstGeom prst="rect">
            <a:avLst/>
          </a:prstGeom>
        </p:spPr>
      </p:pic>
      <p:pic>
        <p:nvPicPr>
          <p:cNvPr id="7" name="Содержимое 3" descr="17126477325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99792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12647732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211960" cy="3158970"/>
          </a:xfrm>
          <a:prstGeom prst="rect">
            <a:avLst/>
          </a:prstGeom>
        </p:spPr>
      </p:pic>
      <p:pic>
        <p:nvPicPr>
          <p:cNvPr id="6" name="Рисунок 5" descr="1712647732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91880" cy="3332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Обеденная зона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7126477325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6984776" cy="4293096"/>
          </a:xfrm>
          <a:prstGeom prst="rect">
            <a:avLst/>
          </a:prstGeom>
        </p:spPr>
      </p:pic>
      <p:pic>
        <p:nvPicPr>
          <p:cNvPr id="7" name="Рисунок 6" descr="1712647732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2160" y="2348880"/>
            <a:ext cx="338184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715658235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736304" cy="3648405"/>
          </a:xfrm>
        </p:spPr>
      </p:pic>
      <p:pic>
        <p:nvPicPr>
          <p:cNvPr id="5" name="Рисунок 4" descr="1715658235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852936"/>
            <a:ext cx="3003798" cy="4005064"/>
          </a:xfrm>
          <a:prstGeom prst="rect">
            <a:avLst/>
          </a:prstGeom>
        </p:spPr>
      </p:pic>
      <p:pic>
        <p:nvPicPr>
          <p:cNvPr id="7" name="Рисунок 6" descr="1715658235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20688"/>
            <a:ext cx="2949792" cy="3933056"/>
          </a:xfrm>
          <a:prstGeom prst="rect">
            <a:avLst/>
          </a:prstGeom>
        </p:spPr>
      </p:pic>
      <p:pic>
        <p:nvPicPr>
          <p:cNvPr id="9" name="Рисунок 8" descr="1715658235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645024"/>
            <a:ext cx="3849932" cy="29826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1640" y="0"/>
            <a:ext cx="58326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u="sng" dirty="0" smtClean="0"/>
              <a:t>Обеденная зона</a:t>
            </a:r>
            <a:endParaRPr lang="ru-RU" sz="5400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251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  Пансионат по уходу  за престарелыми  и инвалидами    Алтайский край, Первомайский район 0,5 км от П.ПОКРОВКА ПО НАПРАВЛЕНИЮ НА ЮГ </vt:lpstr>
      <vt:lpstr>МИССИЯ ОРГАНИЗАЦИИ</vt:lpstr>
      <vt:lpstr>ОСНОВНЫЕ ЗАДАЧИ</vt:lpstr>
      <vt:lpstr>ПРИНЦИПЫ РАБОТЫ</vt:lpstr>
      <vt:lpstr>РАСХОДЫ </vt:lpstr>
      <vt:lpstr>Комнаты для подопечных</vt:lpstr>
      <vt:lpstr>Гигиеническая зона</vt:lpstr>
      <vt:lpstr>Обеденная зона</vt:lpstr>
      <vt:lpstr>Слайд 9</vt:lpstr>
      <vt:lpstr>Медицинский кабинет</vt:lpstr>
      <vt:lpstr>Слайд 11</vt:lpstr>
      <vt:lpstr>Досуг для подопечных</vt:lpstr>
      <vt:lpstr>Территория пансионата</vt:lpstr>
      <vt:lpstr>Наши сотрудники</vt:lpstr>
      <vt:lpstr>Слайд 15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Пансионат по уходу  за престарелыми и инвалидами</dc:title>
  <dc:creator>larisa larisa</dc:creator>
  <cp:lastModifiedBy>larisa larisa</cp:lastModifiedBy>
  <cp:revision>30</cp:revision>
  <dcterms:created xsi:type="dcterms:W3CDTF">2024-04-04T07:31:59Z</dcterms:created>
  <dcterms:modified xsi:type="dcterms:W3CDTF">2024-05-15T06:24:12Z</dcterms:modified>
</cp:coreProperties>
</file>